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handoutMasterIdLst>
    <p:handoutMasterId r:id="rId5"/>
  </p:handoutMasterIdLst>
  <p:sldIdLst>
    <p:sldId id="342" r:id="rId2"/>
    <p:sldId id="343" r:id="rId3"/>
    <p:sldId id="344" r:id="rId4"/>
  </p:sldIdLst>
  <p:sldSz cx="9144000" cy="6858000" type="screen4x3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8" autoAdjust="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handoutMaster" Target="handoutMasters/handoutMaster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5138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738" y="0"/>
            <a:ext cx="3055937" cy="465138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C1B5CCE-AED9-45D8-8B4C-6888A79235C8}" type="datetimeFigureOut">
              <a:rPr lang="en-US"/>
              <a:pPr>
                <a:defRPr/>
              </a:pPr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55938" cy="465138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738" y="8842375"/>
            <a:ext cx="3055937" cy="465138"/>
          </a:xfrm>
          <a:prstGeom prst="rect">
            <a:avLst/>
          </a:prstGeom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2BC531-A127-48CE-86CC-AA00F2F9B3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2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F3521-FFC5-4720-B988-28D6FDB4EC72}" type="datetimeFigureOut">
              <a:rPr lang="en-US"/>
              <a:pPr>
                <a:defRPr/>
              </a:pPr>
              <a:t>12/7/2020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5C3D3E14-5B01-462E-B0CF-1638231B0A3E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FB4B0-D011-4632-AA7C-42AF89A02806}" type="datetimeFigureOut">
              <a:rPr lang="en-US"/>
              <a:pPr>
                <a:defRPr/>
              </a:pPr>
              <a:t>12/7/2020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C4C44-63E1-4757-9120-FACB763607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023F4-81A3-4B8B-8E91-7800C74F82F2}" type="datetimeFigureOut">
              <a:rPr lang="en-US"/>
              <a:pPr>
                <a:defRPr/>
              </a:pPr>
              <a:t>12/7/2020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C9C80-77A4-401B-A408-14EFAA6845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B89FF-8A7D-4AFE-9BE3-CDC0A6420CD5}" type="datetimeFigureOut">
              <a:rPr lang="en-US"/>
              <a:pPr>
                <a:defRPr/>
              </a:pPr>
              <a:t>12/7/2020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009F5-08FF-4D5A-A2E0-7D616596FB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A4C79-3915-45B0-8A2D-8A093FA486A5}" type="datetimeFigureOut">
              <a:rPr lang="en-US"/>
              <a:pPr>
                <a:defRPr/>
              </a:pPr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D411B7C-D968-4EEA-A80F-123187CC6CA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1C59A-E007-4F27-8BA9-D861AA9B8BC3}" type="datetimeFigureOut">
              <a:rPr lang="en-US"/>
              <a:pPr>
                <a:defRPr/>
              </a:pPr>
              <a:t>12/7/2020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E640A3-50C0-4D28-ACDB-1C40B8A8EF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1EFC9-141F-4AD5-9812-3A458D58E0D1}" type="datetimeFigureOut">
              <a:rPr lang="en-US"/>
              <a:pPr>
                <a:defRPr/>
              </a:pPr>
              <a:t>12/7/2020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02637-A1EF-420B-89E3-B6EA7CE5EE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11917-1866-4562-9EE7-B31D4E6242A9}" type="datetimeFigureOut">
              <a:rPr lang="en-US"/>
              <a:pPr>
                <a:defRPr/>
              </a:pPr>
              <a:t>12/7/2020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19537-2199-4B4F-9AA3-2267712055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330C7-BC9B-4A25-BC48-B71CD2B210B1}" type="datetimeFigureOut">
              <a:rPr lang="en-US"/>
              <a:pPr>
                <a:defRPr/>
              </a:pPr>
              <a:t>12/7/2020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D1945-7AEF-41E8-A7AA-74608B6FE7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3A50C-EEFA-4E2B-971A-1374A18A48D8}" type="datetimeFigureOut">
              <a:rPr lang="en-US"/>
              <a:pPr>
                <a:defRPr/>
              </a:pPr>
              <a:t>12/7/2020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7921E-8AB9-4FDD-B03E-A20514AED0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CCB61-2E7F-4A9F-BE47-F9DE24DA42AB}" type="datetimeFigureOut">
              <a:rPr lang="en-US"/>
              <a:pPr>
                <a:defRPr/>
              </a:pPr>
              <a:t>12/7/2020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ECE5B4C5-5A07-4FCA-8C64-3490F0408A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F71BE8C-E5DD-46FD-88CD-50B5A4F61A5F}" type="datetimeFigureOut">
              <a:rPr lang="en-US"/>
              <a:pPr>
                <a:defRPr/>
              </a:pPr>
              <a:t>12/7/2020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DB607E6F-D1CD-424E-B3B9-01A5BAAAC5B6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3" r:id="rId2"/>
    <p:sldLayoutId id="2147484022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23" r:id="rId9"/>
    <p:sldLayoutId id="2147484019" r:id="rId10"/>
    <p:sldLayoutId id="214748402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287338" y="908050"/>
            <a:ext cx="8569325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Palatino Linotype" pitchFamily="18" charset="0"/>
              </a:rPr>
              <a:t>GLOCALIZING SOLUTION THROUGH INDIGENOUS HISTORY AND HERITAGE</a:t>
            </a:r>
          </a:p>
          <a:p>
            <a:pPr algn="ctr"/>
            <a:r>
              <a:rPr lang="en-US" sz="2000" b="1"/>
              <a:t>BY</a:t>
            </a:r>
            <a:r>
              <a:rPr lang="en-US" sz="2000" b="1">
                <a:solidFill>
                  <a:schemeClr val="accent1"/>
                </a:solidFill>
                <a:latin typeface="Helvetica" pitchFamily="34" charset="0"/>
              </a:rPr>
              <a:t> </a:t>
            </a:r>
            <a:endParaRPr lang="en-US" sz="2800" b="1">
              <a:solidFill>
                <a:schemeClr val="accent1"/>
              </a:solidFill>
              <a:latin typeface="Helvetica" pitchFamily="34" charset="0"/>
            </a:endParaRPr>
          </a:p>
          <a:p>
            <a:pPr algn="ctr"/>
            <a:r>
              <a:rPr lang="en-US" sz="2800" b="1">
                <a:solidFill>
                  <a:schemeClr val="accent1"/>
                </a:solidFill>
                <a:latin typeface="Palatino Linotype" pitchFamily="18" charset="0"/>
              </a:rPr>
              <a:t>ABOLADE ADENIJI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52738"/>
            <a:ext cx="8229600" cy="3471862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sz="2400" b="1" dirty="0"/>
              <a:t>Historically, pandemics have been part of the human story</a:t>
            </a:r>
          </a:p>
          <a:p>
            <a:pPr marL="908050" lvl="1" indent="-514350">
              <a:buClr>
                <a:schemeClr val="tx1"/>
              </a:buClr>
              <a:buFont typeface="+mj-lt"/>
              <a:buAutoNum type="romanLcPeriod"/>
              <a:defRPr/>
            </a:pPr>
            <a:r>
              <a:rPr lang="en-US" dirty="0"/>
              <a:t>Bubonic plague</a:t>
            </a:r>
          </a:p>
          <a:p>
            <a:pPr marL="908050" lvl="1" indent="-514350">
              <a:buClr>
                <a:schemeClr val="tx1"/>
              </a:buClr>
              <a:buFont typeface="+mj-lt"/>
              <a:buAutoNum type="romanLcPeriod"/>
              <a:defRPr/>
            </a:pPr>
            <a:r>
              <a:rPr lang="en-US" dirty="0"/>
              <a:t>Smallpox</a:t>
            </a:r>
          </a:p>
          <a:p>
            <a:pPr marL="908050" lvl="1" indent="-514350">
              <a:buClr>
                <a:schemeClr val="tx1"/>
              </a:buClr>
              <a:buFont typeface="+mj-lt"/>
              <a:buAutoNum type="romanLcPeriod"/>
              <a:defRPr/>
            </a:pPr>
            <a:r>
              <a:rPr lang="en-US" dirty="0"/>
              <a:t>Influenza</a:t>
            </a:r>
            <a:br>
              <a:rPr lang="en-US" sz="1600" dirty="0"/>
            </a:br>
            <a:endParaRPr lang="en-US" sz="1600" dirty="0"/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sz="2400" b="1" dirty="0"/>
              <a:t>Anecdotal evidence exists about the effect of previous pandemics on the African continent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650" y="1268413"/>
            <a:ext cx="7561263" cy="5272087"/>
          </a:xfrm>
        </p:spPr>
        <p:txBody>
          <a:bodyPr/>
          <a:lstStyle/>
          <a:p>
            <a:pPr>
              <a:buClr>
                <a:schemeClr val="tx1"/>
              </a:buClr>
              <a:defRPr/>
            </a:pPr>
            <a:r>
              <a:rPr lang="en-US" sz="2000" dirty="0"/>
              <a:t>The most documented was the Spanish flu which occurred in Nigeria in 1918</a:t>
            </a:r>
          </a:p>
          <a:p>
            <a:pPr>
              <a:buClr>
                <a:schemeClr val="tx1"/>
              </a:buClr>
              <a:defRPr/>
            </a:pPr>
            <a:r>
              <a:rPr lang="en-US" sz="2000" dirty="0"/>
              <a:t>This flu caused about 30 to 50 million deaths worldwide</a:t>
            </a:r>
          </a:p>
          <a:p>
            <a:pPr>
              <a:buClr>
                <a:schemeClr val="tx1"/>
              </a:buClr>
              <a:defRPr/>
            </a:pPr>
            <a:r>
              <a:rPr lang="en-US" sz="2000" dirty="0"/>
              <a:t>In Nigeria, about 500,000 people perished</a:t>
            </a:r>
          </a:p>
          <a:p>
            <a:pPr>
              <a:buClr>
                <a:schemeClr val="tx1"/>
              </a:buClr>
              <a:defRPr/>
            </a:pPr>
            <a:r>
              <a:rPr lang="en-US" sz="2000" i="1" dirty="0"/>
              <a:t>SS </a:t>
            </a:r>
            <a:r>
              <a:rPr lang="en-US" sz="2000" i="1" dirty="0" err="1"/>
              <a:t>Bida</a:t>
            </a:r>
            <a:r>
              <a:rPr lang="en-US" sz="2000" i="1" dirty="0"/>
              <a:t> </a:t>
            </a:r>
            <a:r>
              <a:rPr lang="en-US" sz="2000" dirty="0"/>
              <a:t>arrived from the Gold Coast with 239 passengers on board</a:t>
            </a:r>
          </a:p>
          <a:p>
            <a:pPr>
              <a:buClr>
                <a:schemeClr val="tx1"/>
              </a:buClr>
              <a:defRPr/>
            </a:pPr>
            <a:r>
              <a:rPr lang="en-US" sz="2000" dirty="0"/>
              <a:t>The passengers dispersed into town without trace</a:t>
            </a:r>
          </a:p>
          <a:p>
            <a:pPr>
              <a:buClr>
                <a:schemeClr val="tx1"/>
              </a:buClr>
              <a:defRPr/>
            </a:pPr>
            <a:r>
              <a:rPr lang="en-US" sz="2000" dirty="0"/>
              <a:t>Urban centers were most susceptible—Abeokuta, Oyo, Ibadan, Warri, </a:t>
            </a:r>
            <a:r>
              <a:rPr lang="en-US" sz="2000" dirty="0" err="1"/>
              <a:t>Bida</a:t>
            </a:r>
            <a:r>
              <a:rPr lang="en-US" sz="2000" dirty="0"/>
              <a:t>, </a:t>
            </a:r>
            <a:r>
              <a:rPr lang="en-US" sz="2000" dirty="0" err="1"/>
              <a:t>Jeba</a:t>
            </a:r>
            <a:r>
              <a:rPr lang="en-US" sz="2000" dirty="0"/>
              <a:t>, Kano, </a:t>
            </a:r>
            <a:r>
              <a:rPr lang="en-US" sz="2000" dirty="0" err="1"/>
              <a:t>Kontagora</a:t>
            </a:r>
            <a:r>
              <a:rPr lang="en-US" sz="2000" dirty="0"/>
              <a:t>, </a:t>
            </a:r>
            <a:r>
              <a:rPr lang="en-US" sz="2000" dirty="0" err="1"/>
              <a:t>Owerri</a:t>
            </a:r>
            <a:r>
              <a:rPr lang="en-US" sz="2000" dirty="0"/>
              <a:t>, etc.</a:t>
            </a:r>
          </a:p>
          <a:p>
            <a:pPr>
              <a:buClr>
                <a:schemeClr val="tx1"/>
              </a:buClr>
              <a:defRPr/>
            </a:pPr>
            <a:r>
              <a:rPr lang="en-US" sz="2000" dirty="0"/>
              <a:t>It created social dislocation; men had to grind grains and cook meals, cultivation of </a:t>
            </a:r>
            <a:r>
              <a:rPr lang="en-US" sz="2000" dirty="0" err="1"/>
              <a:t>garri</a:t>
            </a:r>
            <a:r>
              <a:rPr lang="en-US" sz="2000" dirty="0"/>
              <a:t> was escalated</a:t>
            </a:r>
          </a:p>
          <a:p>
            <a:pPr>
              <a:buClr>
                <a:schemeClr val="tx1"/>
              </a:buClr>
              <a:defRPr/>
            </a:pPr>
            <a:r>
              <a:rPr lang="en-US" sz="2000" dirty="0"/>
              <a:t>Colonial authorities banned public gatherings; churches and mosques were shut down</a:t>
            </a:r>
          </a:p>
          <a:p>
            <a:pPr>
              <a:buClr>
                <a:schemeClr val="tx1"/>
              </a:buClr>
              <a:defRPr/>
            </a:pPr>
            <a:r>
              <a:rPr lang="en-US" sz="2000" dirty="0"/>
              <a:t>House-to-house search for the infected was embarked upon</a:t>
            </a:r>
          </a:p>
          <a:p>
            <a:pPr>
              <a:buClr>
                <a:schemeClr val="tx1"/>
              </a:buClr>
              <a:defRPr/>
            </a:pPr>
            <a:r>
              <a:rPr lang="en-US" sz="2000" dirty="0"/>
              <a:t>The </a:t>
            </a:r>
            <a:r>
              <a:rPr lang="en-US" sz="2000" dirty="0" err="1"/>
              <a:t>Eleko</a:t>
            </a:r>
            <a:r>
              <a:rPr lang="en-US" sz="2000" dirty="0"/>
              <a:t> was enlisted to utilize the services of town criers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  <a:defRPr/>
            </a:pPr>
            <a:endParaRPr lang="en-US" sz="2400" b="1" dirty="0"/>
          </a:p>
          <a:p>
            <a:pPr>
              <a:defRPr/>
            </a:pPr>
            <a:endParaRPr lang="en-US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84150" y="765175"/>
            <a:ext cx="8569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Palatino Linotype" pitchFamily="18" charset="0"/>
              </a:rPr>
              <a:t>GLOCALIZING SOLUTION (Cont’d)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1550" y="1412875"/>
            <a:ext cx="6264275" cy="439261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3000"/>
              </a:spcAft>
              <a:buClr>
                <a:schemeClr val="tx1"/>
              </a:buClr>
              <a:defRPr/>
            </a:pPr>
            <a:r>
              <a:rPr lang="en-US" sz="2400" b="1" dirty="0"/>
              <a:t>Lessons</a:t>
            </a:r>
          </a:p>
          <a:p>
            <a:pPr lvl="1">
              <a:spcBef>
                <a:spcPts val="600"/>
              </a:spcBef>
              <a:spcAft>
                <a:spcPts val="300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sz="1800" dirty="0"/>
              <a:t>Social distancing / isolation works</a:t>
            </a:r>
          </a:p>
          <a:p>
            <a:pPr lvl="1">
              <a:spcBef>
                <a:spcPts val="600"/>
              </a:spcBef>
              <a:spcAft>
                <a:spcPts val="300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sz="1800" dirty="0"/>
              <a:t>People believe stuffs from their traditional heads</a:t>
            </a:r>
          </a:p>
          <a:p>
            <a:pPr lvl="1">
              <a:spcBef>
                <a:spcPts val="600"/>
              </a:spcBef>
              <a:spcAft>
                <a:spcPts val="300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sz="1800" dirty="0"/>
              <a:t>Stigmatization not profitable</a:t>
            </a:r>
          </a:p>
          <a:p>
            <a:pPr lvl="1">
              <a:spcBef>
                <a:spcPts val="600"/>
              </a:spcBef>
              <a:spcAft>
                <a:spcPts val="300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sz="1800" dirty="0"/>
              <a:t>Has no class barrier; President Woodrow Wilson and King George V were both infected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  <a:defRPr/>
            </a:pPr>
            <a:endParaRPr lang="en-US" sz="2400" b="1" dirty="0"/>
          </a:p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84150" y="765175"/>
            <a:ext cx="8569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Palatino Linotype" pitchFamily="18" charset="0"/>
              </a:rPr>
              <a:t>GLOCALIZING SOLUTION (Cont’d)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1110</TotalTime>
  <Words>188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Jedi Knight</dc:creator>
  <cp:lastModifiedBy>olumuyiwa Odusanya</cp:lastModifiedBy>
  <cp:revision>57</cp:revision>
  <dcterms:created xsi:type="dcterms:W3CDTF">2020-01-18T00:40:21Z</dcterms:created>
  <dcterms:modified xsi:type="dcterms:W3CDTF">2020-12-07T10:20:01Z</dcterms:modified>
</cp:coreProperties>
</file>